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316" r:id="rId4"/>
    <p:sldId id="257" r:id="rId5"/>
    <p:sldId id="271" r:id="rId6"/>
    <p:sldId id="318" r:id="rId7"/>
    <p:sldId id="321" r:id="rId8"/>
    <p:sldId id="323" r:id="rId9"/>
    <p:sldId id="324" r:id="rId10"/>
    <p:sldId id="325" r:id="rId11"/>
    <p:sldId id="326" r:id="rId12"/>
    <p:sldId id="327" r:id="rId13"/>
    <p:sldId id="303" r:id="rId14"/>
    <p:sldId id="322" r:id="rId15"/>
    <p:sldId id="329" r:id="rId16"/>
    <p:sldId id="330" r:id="rId17"/>
    <p:sldId id="333" r:id="rId18"/>
    <p:sldId id="331" r:id="rId19"/>
    <p:sldId id="332" r:id="rId20"/>
    <p:sldId id="317" r:id="rId21"/>
    <p:sldId id="259" r:id="rId22"/>
    <p:sldId id="293" r:id="rId23"/>
    <p:sldId id="308" r:id="rId24"/>
    <p:sldId id="307" r:id="rId25"/>
    <p:sldId id="304" r:id="rId26"/>
    <p:sldId id="305" r:id="rId27"/>
    <p:sldId id="306" r:id="rId28"/>
    <p:sldId id="313" r:id="rId29"/>
    <p:sldId id="315" r:id="rId30"/>
    <p:sldId id="312" r:id="rId31"/>
    <p:sldId id="300" r:id="rId32"/>
    <p:sldId id="311" r:id="rId33"/>
    <p:sldId id="263" r:id="rId34"/>
    <p:sldId id="319" r:id="rId35"/>
    <p:sldId id="288" r:id="rId36"/>
    <p:sldId id="320" r:id="rId3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0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03B5E-7E30-4AFA-A746-33DFB34F7502}" type="datetimeFigureOut">
              <a:rPr lang="en-CA" smtClean="0"/>
              <a:t>2024-04-11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DC2-1E96-42DD-AADD-86E1A138120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0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0" i="0" u="none" strike="noStrike" baseline="0" dirty="0">
                <a:latin typeface="SFRM1095"/>
              </a:rPr>
              <a:t>termes correctifs de la décomposition</a:t>
            </a:r>
          </a:p>
          <a:p>
            <a:pPr algn="l"/>
            <a:r>
              <a:rPr lang="en-CA" sz="1200" b="0" i="0" u="none" strike="noStrike" baseline="0" dirty="0">
                <a:latin typeface="SFRM1095"/>
              </a:rPr>
              <a:t>de </a:t>
            </a:r>
            <a:r>
              <a:rPr lang="en-CA" sz="1200" b="0" i="0" u="none" strike="noStrike" baseline="0" dirty="0" err="1">
                <a:latin typeface="SFRM1095"/>
              </a:rPr>
              <a:t>l’exponentielle</a:t>
            </a:r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14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0" i="0" u="none" strike="noStrike" baseline="0" dirty="0">
                <a:latin typeface="SFRM1095"/>
              </a:rPr>
              <a:t>termes correctifs de la décomposition</a:t>
            </a:r>
          </a:p>
          <a:p>
            <a:pPr algn="l"/>
            <a:r>
              <a:rPr lang="en-CA" sz="1200" b="0" i="0" u="none" strike="noStrike" baseline="0" dirty="0">
                <a:latin typeface="SFRM1095"/>
              </a:rPr>
              <a:t>de </a:t>
            </a:r>
            <a:r>
              <a:rPr lang="en-CA" sz="1200" b="0" i="0" u="none" strike="noStrike" baseline="0" dirty="0" err="1">
                <a:latin typeface="SFRM1095"/>
              </a:rPr>
              <a:t>l’exponentielle</a:t>
            </a:r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75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SFRM1095"/>
              </a:rPr>
              <a:t>termes correctifs de la décomposition</a:t>
            </a:r>
          </a:p>
          <a:p>
            <a:pPr algn="l"/>
            <a:r>
              <a:rPr lang="en-CA" sz="1800" b="0" i="0" u="none" strike="noStrike" baseline="0" dirty="0">
                <a:latin typeface="SFRM1095"/>
              </a:rPr>
              <a:t>de </a:t>
            </a:r>
            <a:r>
              <a:rPr lang="en-CA" sz="1800" b="0" i="0" u="none" strike="noStrike" baseline="0" dirty="0" err="1">
                <a:latin typeface="SFRM1095"/>
              </a:rPr>
              <a:t>l’exponentielle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349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806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53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F7EB76-E188-4E1D-B51D-A3F3C2D4FC38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68D472-0CEF-42DD-B185-C59DF7B752B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0978A3-085B-4944-A4DF-3BA9EE6802A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BA796-EF3B-4A26-B0F8-6617785162C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F1BEAD-C7FE-442B-9B91-136D2DB4EBE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DABEF0-8F76-46D7-B82C-EA9CFEC8C7D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2835A6-520B-4E5E-A647-789B0F20738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557FBA-F3B1-43E6-99C1-7D075D73F1D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5B3B88-F66B-47CE-BF17-882A3F44073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0BE862-E795-4D70-9ED4-DB07913661C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46BDC60-A334-43F2-A3DA-ADFE311089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844F9B-ADB3-4469-B773-59466367A00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641353-3ACD-47C5-A5EE-EF3ECE78D9A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99B41D-65A6-4963-813E-977AB6424A3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497372-8C56-4BFC-BE75-420DC7795CD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CD2DA0-1054-4416-B67D-F0F6B3DCF97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D46EC5A-A37C-4BCB-AB0D-B939852F030B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A5422A-9FA0-43B8-B384-3260A577B2E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87684F-49BF-44DA-BCEF-B1C12BE0DC2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608B8D-C5E7-45D1-840F-2709D0CB442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FFA4A3-6A8E-45BC-9CCB-D567482DDFE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86670F-F2E8-48C4-99D1-715C3FD01E6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65ED56-DF83-4F2D-97CF-9C0473A9076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327BA0-9AAB-46A5-991B-6ADAC35AFB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9000"/>
              </a:lnSpc>
              <a:buNone/>
            </a:pPr>
            <a:r>
              <a:rPr lang="fr-FR" sz="7200" b="0" strike="noStrike" cap="all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72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FB6B3C-5B17-4376-B9CA-8A27785BFA5C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FR" sz="4400" b="0" strike="noStrike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2000" b="0" strike="noStrike" spc="-1">
                <a:solidFill>
                  <a:srgbClr val="191B0E"/>
                </a:solidFill>
                <a:latin typeface="Franklin Gothic Book"/>
              </a:rPr>
              <a:t>Cliquez pour modifier les styles du texte du masque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2000" b="0" i="1" strike="noStrike" spc="-1">
                <a:solidFill>
                  <a:srgbClr val="191B0E"/>
                </a:solidFill>
                <a:latin typeface="Franklin Gothic Book"/>
              </a:rPr>
              <a:t>Deuxième niveau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1371600" lvl="2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800" b="0" strike="noStrike" spc="-1">
                <a:solidFill>
                  <a:srgbClr val="191B0E"/>
                </a:solidFill>
                <a:latin typeface="Franklin Gothic Book"/>
              </a:rPr>
              <a:t>Troisième niveau</a:t>
            </a:r>
            <a:endParaRPr lang="en-US" sz="1800" b="0" i="1" strike="noStrike" spc="-1">
              <a:solidFill>
                <a:srgbClr val="191B0E"/>
              </a:solidFill>
              <a:latin typeface="Franklin Gothic Book"/>
            </a:endParaRPr>
          </a:p>
          <a:p>
            <a:pPr marL="1828800" lvl="3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1800" b="0" i="1" strike="noStrike" spc="-1">
                <a:solidFill>
                  <a:srgbClr val="191B0E"/>
                </a:solidFill>
                <a:latin typeface="Franklin Gothic Book"/>
              </a:rPr>
              <a:t>Quatrième niveau</a:t>
            </a:r>
            <a:endParaRPr lang="en-US" sz="18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2286000" lvl="4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600" b="0" strike="noStrike" spc="-1">
                <a:solidFill>
                  <a:srgbClr val="191B0E"/>
                </a:solidFill>
                <a:latin typeface="Franklin Gothic Book"/>
              </a:rPr>
              <a:t>Cinquième niveau</a:t>
            </a:r>
            <a:endParaRPr lang="en-US" sz="16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CB436-DDB2-4239-A25C-24F7D01EE061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88" name="Picture 22" descr="extreme close up of line chart graphic"/>
          <p:cNvPicPr/>
          <p:nvPr/>
        </p:nvPicPr>
        <p:blipFill>
          <a:blip r:embed="rId2"/>
          <a:srcRect t="99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: Shape 51"/>
          <p:cNvSpPr/>
          <p:nvPr/>
        </p:nvSpPr>
        <p:spPr>
          <a:xfrm flipH="1" flipV="1">
            <a:off x="5670000" y="3709440"/>
            <a:ext cx="2131200" cy="1830600"/>
          </a:xfrm>
          <a:custGeom>
            <a:avLst/>
            <a:gdLst/>
            <a:ahLst/>
            <a:cxn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49"/>
          <p:cNvSpPr/>
          <p:nvPr/>
        </p:nvSpPr>
        <p:spPr>
          <a:xfrm>
            <a:off x="6138000" y="4166640"/>
            <a:ext cx="5607720" cy="20397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97840" y="4500000"/>
            <a:ext cx="5267880" cy="830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Évolution</a:t>
            </a:r>
            <a:r>
              <a:rPr lang="en-US" sz="4000" b="0" strike="noStrike" cap="all" spc="-1" dirty="0">
                <a:solidFill>
                  <a:srgbClr val="FFFFFF"/>
                </a:solidFill>
                <a:latin typeface="Franklin Gothic Book"/>
              </a:rPr>
              <a:t> d’un </a:t>
            </a: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système</a:t>
            </a:r>
            <a:r>
              <a:rPr lang="en-US" sz="4000" b="0" strike="noStrike" cap="all" spc="-1" dirty="0">
                <a:solidFill>
                  <a:srgbClr val="FFFFFF"/>
                </a:solidFill>
                <a:latin typeface="Franklin Gothic Book"/>
              </a:rPr>
              <a:t> </a:t>
            </a:r>
            <a:r>
              <a:rPr lang="en-US" sz="4000" b="0" strike="noStrike" cap="all" spc="-1" dirty="0" err="1">
                <a:solidFill>
                  <a:srgbClr val="FFFFFF"/>
                </a:solidFill>
                <a:latin typeface="Franklin Gothic Book"/>
              </a:rPr>
              <a:t>quantique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297840" y="5419080"/>
            <a:ext cx="5267880" cy="5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12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Christopher Sicotte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A01D-2926-6AC3-89D6-12CF1631A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4401EAB-170E-9097-0840-E3B0C0AD916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155467"/>
          </a:xfrm>
        </p:spPr>
        <p:txBody>
          <a:bodyPr/>
          <a:lstStyle/>
          <a:p>
            <a:r>
              <a:rPr lang="fr-FR" sz="2400" dirty="0"/>
              <a:t>Vecteur d’état initial (base computationnelle)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Vecteur d’état initial (base propre de l’Hamiltonien)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On applique la matrice d’évolution (base propre de l’Hamiltonien 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E1F258FF-9DDC-F1C6-F493-E1E9BFBE98B6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B778878-EB0E-8831-79B4-DA85EA5E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7648"/>
            <a:ext cx="4286250" cy="619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6B1452D-7370-FE4D-231D-3E65E558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99693"/>
            <a:ext cx="1809750" cy="5524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98635BD-3A4B-5940-A758-A9FECC4C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588239"/>
            <a:ext cx="4105275" cy="457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22E4E3-6861-A7C2-CBBF-F6D973F00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272584"/>
            <a:ext cx="35433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0A532-B3F4-EE23-43D6-0A8B81F7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013D96C-8C13-6087-4267-55A3909B8A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155467"/>
          </a:xfrm>
        </p:spPr>
        <p:txBody>
          <a:bodyPr/>
          <a:lstStyle/>
          <a:p>
            <a:r>
              <a:rPr lang="fr-FR" sz="2400" dirty="0"/>
              <a:t>Vecteur d’état initial (base computationnelle)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Vecteur d’état initial (base propre de l’Hamiltonien)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On applique la matrice d’évolution (base propre de l’Hamiltonien 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Vecteur d’état au temps t (base computationnelle)</a:t>
            </a:r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F8E667B2-4C9D-0775-6309-E2155239A111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07CAC73-4F61-0580-4BE9-F676AC16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7648"/>
            <a:ext cx="4286250" cy="619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397A94-D21E-D136-C4FE-61ACB8AF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99693"/>
            <a:ext cx="1809750" cy="5524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228267-244B-8E97-20A3-7027DA2E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79756"/>
            <a:ext cx="3486150" cy="6572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4A7D041-20A7-27D9-697E-ACD7F72B2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588239"/>
            <a:ext cx="4105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0EA6-DD1C-C4E9-934C-70EE9476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05B3448F-98ED-9CDE-6B6E-AAAA1D8F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>
            <a:extLst>
              <a:ext uri="{FF2B5EF4-FFF2-40B4-BE49-F238E27FC236}">
                <a16:creationId xmlns:a16="http://schemas.microsoft.com/office/drawing/2014/main" id="{F507480A-AE5D-5567-55F2-67BA3815BB5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</a:t>
            </a:r>
            <a:r>
              <a:rPr lang="fr-CA" sz="2000" spc="-1" dirty="0">
                <a:latin typeface="Franklin Gothic Book"/>
              </a:rPr>
              <a:t> de systèmes quantiques</a:t>
            </a:r>
            <a:endParaRPr lang="fr-CA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Évolution par </a:t>
            </a:r>
            <a:r>
              <a:rPr lang="fr-CA" sz="2000" b="0" strike="noStrike" spc="-1" dirty="0" err="1">
                <a:solidFill>
                  <a:srgbClr val="77A2BB"/>
                </a:solidFill>
                <a:latin typeface="Franklin Gothic Book"/>
              </a:rPr>
              <a:t>trotterisation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3120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BB5C-0F19-15AA-6180-BBFD7AF7F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B48994C-9950-58FD-19EC-03AEFA7BAE1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62C9F94D-A067-B0B6-5FB8-6638A6E4A90D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EC9CACC-E875-7493-F6BC-8041B43B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96D8-7AF4-C85A-9D1A-D13228AB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0C96E27-0F08-8543-9F07-CB69E415FEE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0FBC4B3E-086B-FD76-014B-5C58F86A8A5A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6C3CBC8-34FF-5215-81F7-4E7A7CAF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8F42FBA-C689-9FAF-363E-9D9BA5FE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4166562"/>
            <a:ext cx="1924050" cy="552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5BFB86-DB36-EB47-4ACE-CB566646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4704961"/>
            <a:ext cx="3829050" cy="771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DBCB66-38C5-F2C8-EAF9-88BA51E8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275" y="4233001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8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D75E-756C-A609-6A5E-9DC016AD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85739028-3B7F-AF04-7ADD-F0AD8BAD1D7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C39E6269-96BA-FABA-86E3-7B6315974C71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67A1A0D-BC8B-FDD9-DF4F-09655F0D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5A90339-7A80-5015-1B02-232C86E28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4166562"/>
            <a:ext cx="1924050" cy="552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EADB94-2B58-187C-8030-6A2A6CBBA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4704961"/>
            <a:ext cx="3829050" cy="7715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A395B4E-A13A-AD2C-7A88-A62C800F82CA}"/>
              </a:ext>
            </a:extLst>
          </p:cNvPr>
          <p:cNvSpPr/>
          <p:nvPr/>
        </p:nvSpPr>
        <p:spPr>
          <a:xfrm>
            <a:off x="5264482" y="4923574"/>
            <a:ext cx="339905" cy="33429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1DDB3A-DE96-B80D-70FB-5B4D08C2F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694" y="4773009"/>
            <a:ext cx="6457950" cy="7048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B5991B-9C13-9B70-32CB-539D818CE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275" y="4233001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5142-56E1-D6F4-44DF-77CD6FDB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69AB8C-8445-F7C0-54F6-D2BB2EB5D3E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189FE143-B5AA-BCF6-8C90-04CAE69BB072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54B326-16E3-DA0F-664C-7B299BC2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166FA9-F05E-FB76-BCE6-5B05AD7C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4166562"/>
            <a:ext cx="1924050" cy="552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A62DC3B-FC6A-887D-297B-A048976CD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4704961"/>
            <a:ext cx="3829050" cy="7715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3446CA7F-5278-95FA-120B-8BCAE18324E7}"/>
              </a:ext>
            </a:extLst>
          </p:cNvPr>
          <p:cNvSpPr/>
          <p:nvPr/>
        </p:nvSpPr>
        <p:spPr>
          <a:xfrm>
            <a:off x="5264482" y="4923574"/>
            <a:ext cx="339905" cy="33429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3C0207-0569-350A-875A-5A6F8F799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694" y="4773009"/>
            <a:ext cx="6457950" cy="7048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7111244-5420-4C74-D1A5-BC61B6425A84}"/>
              </a:ext>
            </a:extLst>
          </p:cNvPr>
          <p:cNvSpPr txBox="1"/>
          <p:nvPr/>
        </p:nvSpPr>
        <p:spPr>
          <a:xfrm>
            <a:off x="4100028" y="5540621"/>
            <a:ext cx="4581703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Seulement si P1 et P2 commute</a:t>
            </a:r>
            <a:endParaRPr lang="en-CA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B5A1C3-ED21-69B2-11D7-F90ADF401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275" y="4233001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0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BC84-A9FC-D28A-3566-F24A28E3A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C4233BE-CAFB-FD93-CB9D-538F3DAF390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1C2CE2DC-ABE8-2F94-9457-C71547C2D4C4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F25C85B-EBCD-CC57-C307-42F9FCDA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2A77828-F033-A644-BFF4-3EC0EAFF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4166562"/>
            <a:ext cx="1924050" cy="552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CB3442-22BF-6A97-3ACD-619DB63A1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4704961"/>
            <a:ext cx="3829050" cy="7715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3A95448E-034E-4527-A459-3E8D3F6C408B}"/>
              </a:ext>
            </a:extLst>
          </p:cNvPr>
          <p:cNvSpPr/>
          <p:nvPr/>
        </p:nvSpPr>
        <p:spPr>
          <a:xfrm>
            <a:off x="5264482" y="4923574"/>
            <a:ext cx="339905" cy="33429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1880744-FC82-1A6F-3BF3-0F3D2C911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694" y="6017260"/>
            <a:ext cx="3533775" cy="571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19902A-FD64-BCAD-0AAD-B8EDF94E2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694" y="4692671"/>
            <a:ext cx="2609850" cy="733425"/>
          </a:xfrm>
          <a:prstGeom prst="rect">
            <a:avLst/>
          </a:prstGeom>
        </p:spPr>
      </p:pic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3F8A1CE3-E754-0C4D-3C5F-635FEB976793}"/>
              </a:ext>
            </a:extLst>
          </p:cNvPr>
          <p:cNvSpPr/>
          <p:nvPr/>
        </p:nvSpPr>
        <p:spPr>
          <a:xfrm>
            <a:off x="6696419" y="5564361"/>
            <a:ext cx="373626" cy="31463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B6E299A-AEBC-E2AA-42C1-1350536797CF}"/>
              </a:ext>
            </a:extLst>
          </p:cNvPr>
          <p:cNvSpPr txBox="1"/>
          <p:nvPr/>
        </p:nvSpPr>
        <p:spPr>
          <a:xfrm>
            <a:off x="8423335" y="4628778"/>
            <a:ext cx="3533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Convertie une longue évolution temporelle en un produit de plusieurs courtes durées</a:t>
            </a:r>
            <a:endParaRPr lang="en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B514129-7F2D-B36E-A41B-24EEB6FFE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275" y="4233001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0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9EC19-E28C-CD6F-980D-483D1F554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8A8CA8C-C1C4-1B17-44B1-FE2026D8DA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607492"/>
          </a:xfrm>
        </p:spPr>
        <p:txBody>
          <a:bodyPr/>
          <a:lstStyle/>
          <a:p>
            <a:r>
              <a:rPr lang="fr-CA" sz="3200" dirty="0"/>
              <a:t>Approximer l’évolution d’un système quantique en séparant en plusieurs évolutions de courte durée.</a:t>
            </a:r>
          </a:p>
          <a:p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60666CA1-57CE-23E6-294C-E98B700CC3A3}"/>
              </a:ext>
            </a:extLst>
          </p:cNvPr>
          <p:cNvSpPr txBox="1">
            <a:spLocks/>
          </p:cNvSpPr>
          <p:nvPr/>
        </p:nvSpPr>
        <p:spPr>
          <a:xfrm>
            <a:off x="1371600" y="685799"/>
            <a:ext cx="9600840" cy="7988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sz="4000" u="sng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US" sz="4000" u="sng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US" sz="4000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C226FC2-487E-5491-2FF2-A1474E2A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3030"/>
            <a:ext cx="3076575" cy="71437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DDE6A8D-898B-5B31-75E4-A2D5C94D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4166562"/>
            <a:ext cx="1924050" cy="552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594715-EBDC-036F-FE39-A7FAC32B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4704961"/>
            <a:ext cx="3829050" cy="7715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0404ACD-FD6A-7729-3CF5-0B59E1F8DB2D}"/>
              </a:ext>
            </a:extLst>
          </p:cNvPr>
          <p:cNvSpPr/>
          <p:nvPr/>
        </p:nvSpPr>
        <p:spPr>
          <a:xfrm>
            <a:off x="5264482" y="4923574"/>
            <a:ext cx="339905" cy="33429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EC80AD2-8A83-D3D2-4FF8-8EDEECA3A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94" y="4692671"/>
            <a:ext cx="2609850" cy="733425"/>
          </a:xfrm>
          <a:prstGeom prst="rect">
            <a:avLst/>
          </a:prstGeom>
        </p:spPr>
      </p:pic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324096AE-E051-935D-3C22-FFCFA79E8B18}"/>
              </a:ext>
            </a:extLst>
          </p:cNvPr>
          <p:cNvSpPr/>
          <p:nvPr/>
        </p:nvSpPr>
        <p:spPr>
          <a:xfrm>
            <a:off x="6700278" y="5562156"/>
            <a:ext cx="373626" cy="31463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2EA59-56A0-34F9-6DAD-A84E235A9149}"/>
              </a:ext>
            </a:extLst>
          </p:cNvPr>
          <p:cNvSpPr txBox="1"/>
          <p:nvPr/>
        </p:nvSpPr>
        <p:spPr>
          <a:xfrm>
            <a:off x="8423335" y="4628778"/>
            <a:ext cx="3533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Convertie une longue évolution temporelle en un produit de plusieurs courtes durées</a:t>
            </a: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85BA7C-3D0A-84FD-536E-1A6431A72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072" y="5904639"/>
            <a:ext cx="6153150" cy="847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8BF1B5-84BC-3419-EBFC-6B084477E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275" y="4233001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614-E4CC-3EDE-809F-BB383133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6DDBD606-D99E-F6DC-18A1-376EC401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1F5F1479-6392-03D6-AFC8-008533D6DF81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de systèmes quantiques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Survol de l’algorithme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45964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9D121-2757-4F46-B29E-70D834B2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>
            <a:extLst>
              <a:ext uri="{FF2B5EF4-FFF2-40B4-BE49-F238E27FC236}">
                <a16:creationId xmlns:a16="http://schemas.microsoft.com/office/drawing/2014/main" id="{8A0584B2-DC15-FC62-78EB-C2869078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 dirty="0">
                <a:solidFill>
                  <a:srgbClr val="191B0E"/>
                </a:solidFill>
                <a:latin typeface="Franklin Gothic Book"/>
              </a:rPr>
              <a:t>Plan de </a:t>
            </a:r>
            <a:r>
              <a:rPr lang="en-US" sz="4400" b="0" strike="noStrike" spc="-1" dirty="0" err="1">
                <a:solidFill>
                  <a:srgbClr val="191B0E"/>
                </a:solidFill>
                <a:latin typeface="Franklin Gothic Book"/>
              </a:rPr>
              <a:t>présentation</a:t>
            </a: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>
            <a:extLst>
              <a:ext uri="{FF2B5EF4-FFF2-40B4-BE49-F238E27FC236}">
                <a16:creationId xmlns:a16="http://schemas.microsoft.com/office/drawing/2014/main" id="{A3FEF1C8-4BA6-483A-6D43-99CF15318E3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de systèmes quantiques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95336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Quantum_</a:t>
            </a: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evolution</a:t>
            </a: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.py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Pauli_operations.py (projet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Utils.py (projet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IBMQ_credentials.py (projet 1, 2,3)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main.py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D6E6-78CD-B580-6CCC-3F36E3AC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87A39E0B-3196-1FD6-6EC9-52939C8A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1CC50DD-D2B4-B4AD-39CC-B05090D6D8C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Évolution exacte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773608-0FFB-58FE-A807-E77F2C5E069B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Exact_evolution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A80DBB2-D7EA-FE48-A331-FA4DD6717FFD}"/>
              </a:ext>
            </a:extLst>
          </p:cNvPr>
          <p:cNvSpPr txBox="1"/>
          <p:nvPr/>
        </p:nvSpPr>
        <p:spPr>
          <a:xfrm>
            <a:off x="1108767" y="2733495"/>
            <a:ext cx="80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Trouver l’opérateur d’évolution dans la base des états propre de l’hamiltonien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940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93C3-9403-FC9C-B238-9E3F0AFDB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3954FD97-071D-CA98-9D22-6F750D35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8361FF9-7A58-D02F-089C-AF42B58D9BD8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Évolution exacte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CD778-B39C-5F7B-CF30-34AE0E56BEDE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Exact_evolution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7F4BDF-57E6-8FDC-86EB-E2A3F5C9215F}"/>
              </a:ext>
            </a:extLst>
          </p:cNvPr>
          <p:cNvSpPr txBox="1"/>
          <p:nvPr/>
        </p:nvSpPr>
        <p:spPr>
          <a:xfrm>
            <a:off x="1108767" y="2733495"/>
            <a:ext cx="80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Trouver l’opérateur d’évolution dans la base des états propre de l’hamiltonien</a:t>
            </a:r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1ED98-6335-34D7-37D2-0991D49FE961}"/>
              </a:ext>
            </a:extLst>
          </p:cNvPr>
          <p:cNvSpPr/>
          <p:nvPr/>
        </p:nvSpPr>
        <p:spPr>
          <a:xfrm>
            <a:off x="1111095" y="3232011"/>
            <a:ext cx="3724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Np.einsum</a:t>
            </a:r>
            <a:endParaRPr lang="fr-FR" sz="5400" b="1" cap="none" spc="0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257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4DEB-DFFD-BDE3-7794-5BB8B329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DBCBA2C-D12A-24AD-8523-3B515639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C143910F-596E-2B02-07CC-1A72BE1EDDF9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Évolution exacte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6FA87-A179-7282-FD8D-02237AF9B365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Exact_evolution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DA4F791-3B68-8C0F-8359-0EC76233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7" y="3406674"/>
            <a:ext cx="3400425" cy="42862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39E6A2B-4A86-2348-CC67-A8B2451E2C24}"/>
              </a:ext>
            </a:extLst>
          </p:cNvPr>
          <p:cNvSpPr txBox="1"/>
          <p:nvPr/>
        </p:nvSpPr>
        <p:spPr>
          <a:xfrm>
            <a:off x="1108767" y="2867682"/>
            <a:ext cx="480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Trouver l’état du système pour chaque temps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946E38-25A7-E803-FADA-D8DD8B328C89}"/>
              </a:ext>
            </a:extLst>
          </p:cNvPr>
          <p:cNvSpPr txBox="1"/>
          <p:nvPr/>
        </p:nvSpPr>
        <p:spPr>
          <a:xfrm>
            <a:off x="1108767" y="4004959"/>
            <a:ext cx="557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Trouver la valeur moyennes des observables X, Y, Z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103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AA7B-3AE9-0EC7-0DE6-FDC410BF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72D1BCC7-9851-A1D7-8476-68FA31D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B322552-06A6-65CE-7586-045991C4FF9F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Évolution exacte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33F154-C560-19D2-AC12-09DC16D51F8E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Exact_evolution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A31A7-6F18-F804-3179-FA80A62B9299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Diagonalize_hamiltonian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E89333-3787-A010-B74A-A2086BC3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80" y="3278865"/>
            <a:ext cx="1876425" cy="6381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5012253-9F92-256D-FD57-0896BF05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15" y="3917040"/>
            <a:ext cx="4400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4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37E0A-AF39-ED31-11C2-2F52A959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CBF57C0C-0A54-BE09-C3CE-5E22BD77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A139EF21-6934-4A55-B8B7-C4AB79AE0D3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Évolution exacte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EEA394-6C7B-16A4-03B9-B1FBD1EE8E28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Exact_evolution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485BAE-9120-1CD6-C014-3CD9D483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7" y="2886873"/>
            <a:ext cx="695325" cy="428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75BB82-6D43-37CD-855B-D925B033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7" y="3444183"/>
            <a:ext cx="1209675" cy="361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15901E-537F-A317-1AFC-D0C627D73C48}"/>
              </a:ext>
            </a:extLst>
          </p:cNvPr>
          <p:cNvSpPr txBox="1"/>
          <p:nvPr/>
        </p:nvSpPr>
        <p:spPr>
          <a:xfrm>
            <a:off x="2971979" y="2869343"/>
            <a:ext cx="7639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: Opérateur d’évolution dans la base propre de l’hamiltonien</a:t>
            </a:r>
          </a:p>
          <a:p>
            <a:endParaRPr lang="fr-CA" dirty="0"/>
          </a:p>
          <a:p>
            <a:r>
              <a:rPr lang="fr-CA" dirty="0"/>
              <a:t>: Opérateur d’évolution dans la base computationnelle</a:t>
            </a:r>
          </a:p>
          <a:p>
            <a:endParaRPr lang="fr-CA" dirty="0"/>
          </a:p>
          <a:p>
            <a:r>
              <a:rPr lang="fr-CA" dirty="0"/>
              <a:t>: État au temps t dans la base computationnelle</a:t>
            </a:r>
          </a:p>
          <a:p>
            <a:endParaRPr lang="fr-CA" dirty="0"/>
          </a:p>
          <a:p>
            <a:r>
              <a:rPr lang="fr-CA" dirty="0"/>
              <a:t>: valeur moyenne des observables pour chaque temps</a:t>
            </a:r>
            <a:endParaRPr lang="en-CA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1588215-B543-DF3B-FF8A-74282769F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67" y="3918046"/>
            <a:ext cx="1771650" cy="428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D2D409C-467D-5B1E-6727-C2D47C7B5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67" y="4510143"/>
            <a:ext cx="1476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1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20847-EACD-0B11-C857-4A53AA67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671C2F74-B2D2-0A5C-799C-446DEBBC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77D1ACF0-FC6F-7A00-ED61-75A73A31F106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85CEC9-3B33-93CF-8ABD-6EA0B8337FAC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8C6A8-7C32-216E-E76F-322D93EADEB3}"/>
              </a:ext>
            </a:extLst>
          </p:cNvPr>
          <p:cNvSpPr/>
          <p:nvPr/>
        </p:nvSpPr>
        <p:spPr>
          <a:xfrm>
            <a:off x="1050913" y="4468761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0641A-60B8-BC34-2BFC-C629E358DE89}"/>
              </a:ext>
            </a:extLst>
          </p:cNvPr>
          <p:cNvSpPr/>
          <p:nvPr/>
        </p:nvSpPr>
        <p:spPr>
          <a:xfrm>
            <a:off x="2435552" y="4468760"/>
            <a:ext cx="1015001" cy="73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2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66789-6898-479A-091A-0485192320AD}"/>
              </a:ext>
            </a:extLst>
          </p:cNvPr>
          <p:cNvSpPr/>
          <p:nvPr/>
        </p:nvSpPr>
        <p:spPr>
          <a:xfrm>
            <a:off x="3820191" y="4468760"/>
            <a:ext cx="1015001" cy="73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3</a:t>
            </a:r>
            <a:endParaRPr lang="en-CA" dirty="0"/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1CBBE618-E8FE-AF92-01B7-8CF2B0E986C6}"/>
              </a:ext>
            </a:extLst>
          </p:cNvPr>
          <p:cNvSpPr/>
          <p:nvPr/>
        </p:nvSpPr>
        <p:spPr>
          <a:xfrm rot="16200000">
            <a:off x="2791147" y="3551259"/>
            <a:ext cx="295925" cy="3784280"/>
          </a:xfrm>
          <a:prstGeom prst="leftBrace">
            <a:avLst>
              <a:gd name="adj1" fmla="val 1144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D1CAEF6-9043-1BE0-A432-7AF852F664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65914" y="4837470"/>
            <a:ext cx="36963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6C43860-5FAB-99A2-6E3B-AAE6853C791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50553" y="4837470"/>
            <a:ext cx="3696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B277D-6C70-50D9-E0D0-E7B35302CFFA}"/>
              </a:ext>
            </a:extLst>
          </p:cNvPr>
          <p:cNvSpPr/>
          <p:nvPr/>
        </p:nvSpPr>
        <p:spPr>
          <a:xfrm>
            <a:off x="5204830" y="4468761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38FBB5-B3E8-9FAE-7C40-771B666712D1}"/>
              </a:ext>
            </a:extLst>
          </p:cNvPr>
          <p:cNvSpPr/>
          <p:nvPr/>
        </p:nvSpPr>
        <p:spPr>
          <a:xfrm>
            <a:off x="6589469" y="4468760"/>
            <a:ext cx="1015001" cy="73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2</a:t>
            </a:r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C7A31-3DE6-FBCE-AFDF-B203CBAF68F5}"/>
              </a:ext>
            </a:extLst>
          </p:cNvPr>
          <p:cNvSpPr/>
          <p:nvPr/>
        </p:nvSpPr>
        <p:spPr>
          <a:xfrm>
            <a:off x="7974108" y="4468760"/>
            <a:ext cx="1015001" cy="73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3</a:t>
            </a:r>
            <a:endParaRPr lang="en-CA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EFBC3F-43FE-C3E7-FC63-5D9C4B2E7F73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19831" y="4837470"/>
            <a:ext cx="36963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B57CA39-B1EC-1AA9-FF13-D74D88062E4F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7604470" y="4837470"/>
            <a:ext cx="3696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0DAE2E4-3F2D-0016-BF06-63AE0816B220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4835192" y="4837470"/>
            <a:ext cx="36963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2952100-A56B-1E7D-A6A7-023BEEE08290}"/>
              </a:ext>
            </a:extLst>
          </p:cNvPr>
          <p:cNvSpPr txBox="1"/>
          <p:nvPr/>
        </p:nvSpPr>
        <p:spPr>
          <a:xfrm>
            <a:off x="2215840" y="555955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Trotter </a:t>
            </a:r>
            <a:r>
              <a:rPr lang="fr-CA" dirty="0" err="1"/>
              <a:t>Step</a:t>
            </a:r>
            <a:endParaRPr lang="en-CA" dirty="0"/>
          </a:p>
        </p:txBody>
      </p:sp>
      <p:sp>
        <p:nvSpPr>
          <p:cNvPr id="25" name="Accolade ouvrante 24">
            <a:extLst>
              <a:ext uri="{FF2B5EF4-FFF2-40B4-BE49-F238E27FC236}">
                <a16:creationId xmlns:a16="http://schemas.microsoft.com/office/drawing/2014/main" id="{B74E3348-1765-230F-4109-EFC1245E246E}"/>
              </a:ext>
            </a:extLst>
          </p:cNvPr>
          <p:cNvSpPr/>
          <p:nvPr/>
        </p:nvSpPr>
        <p:spPr>
          <a:xfrm rot="16200000">
            <a:off x="4826821" y="2017029"/>
            <a:ext cx="295925" cy="7886689"/>
          </a:xfrm>
          <a:prstGeom prst="leftBrace">
            <a:avLst>
              <a:gd name="adj1" fmla="val 1144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3FB663-90FF-DEF2-280B-C1ACC5269CAD}"/>
              </a:ext>
            </a:extLst>
          </p:cNvPr>
          <p:cNvSpPr txBox="1"/>
          <p:nvPr/>
        </p:nvSpPr>
        <p:spPr>
          <a:xfrm>
            <a:off x="3317687" y="6149936"/>
            <a:ext cx="35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Répéter </a:t>
            </a:r>
            <a:r>
              <a:rPr lang="fr-CA" dirty="0" err="1"/>
              <a:t>num_trotter_steps</a:t>
            </a:r>
            <a:r>
              <a:rPr lang="fr-CA" dirty="0"/>
              <a:t> fois</a:t>
            </a:r>
            <a:endParaRPr lang="en-CA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592B62B-69C9-5617-7610-D60B65CB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69" y="2774216"/>
            <a:ext cx="1828800" cy="46672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D141B94-1225-F007-720F-E9EC5069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31" y="3218454"/>
            <a:ext cx="3629025" cy="4953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F18755A-059D-816C-49CA-7F478DF2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756" y="3220541"/>
            <a:ext cx="2253444" cy="494024"/>
          </a:xfrm>
          <a:prstGeom prst="rect">
            <a:avLst/>
          </a:prstGeom>
        </p:spPr>
      </p:pic>
      <p:sp>
        <p:nvSpPr>
          <p:cNvPr id="42" name="Accolade ouvrante 41">
            <a:extLst>
              <a:ext uri="{FF2B5EF4-FFF2-40B4-BE49-F238E27FC236}">
                <a16:creationId xmlns:a16="http://schemas.microsoft.com/office/drawing/2014/main" id="{649BEDA8-DFB8-A2C1-2173-34CAAF308F60}"/>
              </a:ext>
            </a:extLst>
          </p:cNvPr>
          <p:cNvSpPr/>
          <p:nvPr/>
        </p:nvSpPr>
        <p:spPr>
          <a:xfrm rot="10800000">
            <a:off x="9541809" y="4290864"/>
            <a:ext cx="295925" cy="1228448"/>
          </a:xfrm>
          <a:prstGeom prst="leftBrace">
            <a:avLst>
              <a:gd name="adj1" fmla="val 78030"/>
              <a:gd name="adj2" fmla="val 4844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4CA8E6B-B297-62EA-0562-265DF4F93050}"/>
              </a:ext>
            </a:extLst>
          </p:cNvPr>
          <p:cNvSpPr txBox="1"/>
          <p:nvPr/>
        </p:nvSpPr>
        <p:spPr>
          <a:xfrm>
            <a:off x="9837734" y="47204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Pour chaque temps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763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6DCB-B96D-B87A-8C99-AB7AC922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0EB11CC6-64A3-ADD7-8894-125418C5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0242B78-8064-A872-555F-430259B92134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054A8-23D7-2454-7BCC-ADD041024C17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90900DBA-101F-765D-528B-2A8D0436D3FC}"/>
              </a:ext>
            </a:extLst>
          </p:cNvPr>
          <p:cNvSpPr/>
          <p:nvPr/>
        </p:nvSpPr>
        <p:spPr>
          <a:xfrm flipH="1">
            <a:off x="1728201" y="3081267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temps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40DF0C-91E8-D7AC-BCA9-3DA4C58E01C6}"/>
              </a:ext>
            </a:extLst>
          </p:cNvPr>
          <p:cNvSpPr txBox="1"/>
          <p:nvPr/>
        </p:nvSpPr>
        <p:spPr>
          <a:xfrm>
            <a:off x="1108767" y="26652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Circuit initial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E79E8-640D-00BB-9380-74D49842D83B}"/>
              </a:ext>
            </a:extLst>
          </p:cNvPr>
          <p:cNvSpPr/>
          <p:nvPr/>
        </p:nvSpPr>
        <p:spPr>
          <a:xfrm>
            <a:off x="1723280" y="4054931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Trotter_circuit_per_time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86884F-4395-78C3-781B-AC395A8673A2}"/>
              </a:ext>
            </a:extLst>
          </p:cNvPr>
          <p:cNvSpPr txBox="1"/>
          <p:nvPr/>
        </p:nvSpPr>
        <p:spPr>
          <a:xfrm>
            <a:off x="1720080" y="366572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ajoute au circuit initial le circuit de sortie</a:t>
            </a:r>
            <a:endParaRPr lang="en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06CF4E-2AB9-126C-DB6D-861A4F380A59}"/>
              </a:ext>
            </a:extLst>
          </p:cNvPr>
          <p:cNvSpPr txBox="1"/>
          <p:nvPr/>
        </p:nvSpPr>
        <p:spPr>
          <a:xfrm>
            <a:off x="1723280" y="461690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Circuit pour tous les trotter </a:t>
            </a:r>
            <a:r>
              <a:rPr lang="fr-CA" dirty="0" err="1"/>
              <a:t>steps</a:t>
            </a:r>
            <a:r>
              <a:rPr lang="fr-CA" dirty="0"/>
              <a:t> 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F1A72-FF0C-F268-96DE-1402D5015FDD}"/>
              </a:ext>
            </a:extLst>
          </p:cNvPr>
          <p:cNvSpPr/>
          <p:nvPr/>
        </p:nvSpPr>
        <p:spPr>
          <a:xfrm>
            <a:off x="4551197" y="5825612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575FC-063F-A17A-BDCB-9110A1F550BE}"/>
              </a:ext>
            </a:extLst>
          </p:cNvPr>
          <p:cNvSpPr/>
          <p:nvPr/>
        </p:nvSpPr>
        <p:spPr>
          <a:xfrm>
            <a:off x="5562210" y="5825611"/>
            <a:ext cx="1015001" cy="73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2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F80B4-A3A2-F539-5E2B-A29BDDEB486B}"/>
              </a:ext>
            </a:extLst>
          </p:cNvPr>
          <p:cNvSpPr/>
          <p:nvPr/>
        </p:nvSpPr>
        <p:spPr>
          <a:xfrm>
            <a:off x="6563391" y="5825611"/>
            <a:ext cx="1015001" cy="73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3</a:t>
            </a:r>
            <a:endParaRPr lang="en-CA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C33B159-93F7-F1E7-21F7-EF96A064F3A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H="1" flipV="1">
            <a:off x="5562210" y="6194321"/>
            <a:ext cx="39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0921CC-C406-74C7-3A20-86DB8749A3DF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H="1">
            <a:off x="6563391" y="6194321"/>
            <a:ext cx="138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A645EA-4D5C-353C-AFA0-AB817475F2BE}"/>
              </a:ext>
            </a:extLst>
          </p:cNvPr>
          <p:cNvSpPr/>
          <p:nvPr/>
        </p:nvSpPr>
        <p:spPr>
          <a:xfrm>
            <a:off x="7987358" y="5825612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AC9A3-2BE4-6897-ED01-BD9629BAE194}"/>
              </a:ext>
            </a:extLst>
          </p:cNvPr>
          <p:cNvSpPr/>
          <p:nvPr/>
        </p:nvSpPr>
        <p:spPr>
          <a:xfrm>
            <a:off x="9008201" y="5825611"/>
            <a:ext cx="1015001" cy="73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2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D4957-FC9A-E59C-1346-C58C0885111D}"/>
              </a:ext>
            </a:extLst>
          </p:cNvPr>
          <p:cNvSpPr/>
          <p:nvPr/>
        </p:nvSpPr>
        <p:spPr>
          <a:xfrm>
            <a:off x="10019215" y="5825611"/>
            <a:ext cx="1015001" cy="73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3</a:t>
            </a:r>
            <a:endParaRPr lang="en-CA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8A71AF7-DD2D-CF2D-5AFD-FE6EB75C70E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9002359" y="6194321"/>
            <a:ext cx="58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BA3D425-8A67-39D0-4EA1-1E595B92B4F2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H="1">
            <a:off x="10019215" y="6194321"/>
            <a:ext cx="39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A5E2F1D-ABBA-53CF-7650-4EB286FD62C3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7578392" y="6194321"/>
            <a:ext cx="40896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A4C4850-6550-DF73-B342-F66391630E53}"/>
              </a:ext>
            </a:extLst>
          </p:cNvPr>
          <p:cNvSpPr txBox="1"/>
          <p:nvPr/>
        </p:nvSpPr>
        <p:spPr>
          <a:xfrm>
            <a:off x="11245262" y="60096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856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03E99-8E0B-481B-3E90-04B5DF2C3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67CC2B6B-9BBA-4269-F15A-2E5931C2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16A0295-F3A5-680D-9710-63E0A2F74F50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42ED70-6E5C-D0A0-BFCF-806AFD717E66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CFC3E57D-63B5-6405-0FFE-83D961A7854C}"/>
              </a:ext>
            </a:extLst>
          </p:cNvPr>
          <p:cNvSpPr/>
          <p:nvPr/>
        </p:nvSpPr>
        <p:spPr>
          <a:xfrm flipH="1">
            <a:off x="1718365" y="2599486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temps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B86FFC-0241-B79F-27FD-20F9FF32E19E}"/>
              </a:ext>
            </a:extLst>
          </p:cNvPr>
          <p:cNvSpPr/>
          <p:nvPr/>
        </p:nvSpPr>
        <p:spPr>
          <a:xfrm>
            <a:off x="1723280" y="3170025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Trotter_circuit_per_time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94B325-10D5-CA32-4A2D-B00748FC7D03}"/>
              </a:ext>
            </a:extLst>
          </p:cNvPr>
          <p:cNvSpPr/>
          <p:nvPr/>
        </p:nvSpPr>
        <p:spPr>
          <a:xfrm>
            <a:off x="2300136" y="4300473"/>
            <a:ext cx="3726425" cy="5619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Trotter_step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30" name="Flèche : gauche 29">
            <a:extLst>
              <a:ext uri="{FF2B5EF4-FFF2-40B4-BE49-F238E27FC236}">
                <a16:creationId xmlns:a16="http://schemas.microsoft.com/office/drawing/2014/main" id="{99EC7C12-2DAF-0364-D543-B717A0314924}"/>
              </a:ext>
            </a:extLst>
          </p:cNvPr>
          <p:cNvSpPr/>
          <p:nvPr/>
        </p:nvSpPr>
        <p:spPr>
          <a:xfrm flipH="1">
            <a:off x="2303380" y="3733066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Répéter </a:t>
            </a:r>
            <a:r>
              <a:rPr lang="fr-CA" dirty="0" err="1"/>
              <a:t>num_trotter_steps</a:t>
            </a:r>
            <a:r>
              <a:rPr lang="fr-CA" dirty="0"/>
              <a:t> fois</a:t>
            </a:r>
            <a:endParaRPr lang="en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5CF1D5-588C-FE1E-72E6-5A2E39BD2649}"/>
              </a:ext>
            </a:extLst>
          </p:cNvPr>
          <p:cNvSpPr txBox="1"/>
          <p:nvPr/>
        </p:nvSpPr>
        <p:spPr>
          <a:xfrm>
            <a:off x="2300136" y="486244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Empiler tous les circuits pour chaque Pauli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FEC37-B10A-BF85-5AEA-6194605CBAF3}"/>
              </a:ext>
            </a:extLst>
          </p:cNvPr>
          <p:cNvSpPr/>
          <p:nvPr/>
        </p:nvSpPr>
        <p:spPr>
          <a:xfrm>
            <a:off x="6832146" y="5803491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1F85B2-3333-A763-A73C-2C42BA1EDD4D}"/>
              </a:ext>
            </a:extLst>
          </p:cNvPr>
          <p:cNvSpPr/>
          <p:nvPr/>
        </p:nvSpPr>
        <p:spPr>
          <a:xfrm>
            <a:off x="8216785" y="5803490"/>
            <a:ext cx="1015001" cy="73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2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A78D3-F6F5-FED5-7DA8-396A15E462BD}"/>
              </a:ext>
            </a:extLst>
          </p:cNvPr>
          <p:cNvSpPr/>
          <p:nvPr/>
        </p:nvSpPr>
        <p:spPr>
          <a:xfrm>
            <a:off x="9601424" y="5803490"/>
            <a:ext cx="1015001" cy="73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3</a:t>
            </a:r>
            <a:endParaRPr lang="en-CA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96164C8-EE36-2345-FBB0-4401F66ADE38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7847147" y="6172200"/>
            <a:ext cx="36963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436C39-006D-A06C-69E4-47B6756D2AC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9231786" y="6172200"/>
            <a:ext cx="3696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17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3EC7-463E-6A06-77EC-3CDBB264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20D7E994-55FC-0B3E-0AAD-91FE6E19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9F41627-B504-ECC9-0BFC-83CB1343A289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97B69-231A-4DEA-4AFE-8884E4D5FDAA}"/>
              </a:ext>
            </a:extLst>
          </p:cNvPr>
          <p:cNvSpPr/>
          <p:nvPr/>
        </p:nvSpPr>
        <p:spPr>
          <a:xfrm>
            <a:off x="2300136" y="2034138"/>
            <a:ext cx="3726425" cy="5619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Trotter_step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31" name="Flèche : gauche 30">
            <a:extLst>
              <a:ext uri="{FF2B5EF4-FFF2-40B4-BE49-F238E27FC236}">
                <a16:creationId xmlns:a16="http://schemas.microsoft.com/office/drawing/2014/main" id="{47CAFB9E-2DED-035C-05D3-7D19E38C318D}"/>
              </a:ext>
            </a:extLst>
          </p:cNvPr>
          <p:cNvSpPr/>
          <p:nvPr/>
        </p:nvSpPr>
        <p:spPr>
          <a:xfrm flipH="1">
            <a:off x="2952888" y="2591713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h</a:t>
            </a:r>
            <a:r>
              <a:rPr lang="fr-CA" baseline="-25000" dirty="0"/>
              <a:t>i</a:t>
            </a:r>
            <a:r>
              <a:rPr lang="fr-CA" dirty="0"/>
              <a:t> et P</a:t>
            </a:r>
            <a:r>
              <a:rPr lang="fr-CA" baseline="-25000" dirty="0"/>
              <a:t>i</a:t>
            </a:r>
            <a:endParaRPr lang="en-CA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DABF2-9BA0-A6D9-1CE7-EB49F07F3214}"/>
              </a:ext>
            </a:extLst>
          </p:cNvPr>
          <p:cNvSpPr/>
          <p:nvPr/>
        </p:nvSpPr>
        <p:spPr>
          <a:xfrm>
            <a:off x="2951353" y="3152928"/>
            <a:ext cx="3726425" cy="5619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hamiltonian_pauli_circuit</a:t>
            </a:r>
            <a:r>
              <a:rPr lang="fr-CA" dirty="0">
                <a:solidFill>
                  <a:schemeClr val="tx1"/>
                </a:solidFill>
              </a:rPr>
              <a:t>()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235365F-19A7-5349-A0C2-2702764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53" y="3814022"/>
            <a:ext cx="3130636" cy="5136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088DC7-1A7F-4E05-B52E-C8E14043AC8E}"/>
              </a:ext>
            </a:extLst>
          </p:cNvPr>
          <p:cNvSpPr/>
          <p:nvPr/>
        </p:nvSpPr>
        <p:spPr>
          <a:xfrm>
            <a:off x="2951353" y="4405493"/>
            <a:ext cx="3726425" cy="5619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Create_diag_pauli_circuit</a:t>
            </a:r>
            <a:r>
              <a:rPr lang="fr-CA" dirty="0">
                <a:solidFill>
                  <a:schemeClr val="tx1"/>
                </a:solidFill>
              </a:rPr>
              <a:t>()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9FEF16-3689-B37D-940B-AC0D3F376DAB}"/>
              </a:ext>
            </a:extLst>
          </p:cNvPr>
          <p:cNvSpPr/>
          <p:nvPr/>
        </p:nvSpPr>
        <p:spPr>
          <a:xfrm>
            <a:off x="2951353" y="5452541"/>
            <a:ext cx="3726425" cy="5619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Create_cx_steps</a:t>
            </a:r>
            <a:r>
              <a:rPr lang="fr-CA" dirty="0">
                <a:solidFill>
                  <a:schemeClr val="tx1"/>
                </a:solidFill>
              </a:rPr>
              <a:t>()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D68AA9-85FB-F8AC-760F-C215BE2924F7}"/>
              </a:ext>
            </a:extLst>
          </p:cNvPr>
          <p:cNvSpPr txBox="1"/>
          <p:nvPr/>
        </p:nvSpPr>
        <p:spPr>
          <a:xfrm>
            <a:off x="3039844" y="5027401"/>
            <a:ext cx="74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Matrice de changement de base; états propres         computationnelle</a:t>
            </a:r>
            <a:endParaRPr lang="en-CA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9B67881-9C9D-E9D9-5DAF-C353962F7702}"/>
              </a:ext>
            </a:extLst>
          </p:cNvPr>
          <p:cNvCxnSpPr/>
          <p:nvPr/>
        </p:nvCxnSpPr>
        <p:spPr>
          <a:xfrm>
            <a:off x="7959213" y="5220208"/>
            <a:ext cx="344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D282169-D143-0902-A05F-05C24DE676E2}"/>
              </a:ext>
            </a:extLst>
          </p:cNvPr>
          <p:cNvSpPr txBox="1"/>
          <p:nvPr/>
        </p:nvSpPr>
        <p:spPr>
          <a:xfrm>
            <a:off x="2951353" y="604304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Escaliers de CNOT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384B7-083E-3293-F4C3-A7AFC1DBE8AC}"/>
              </a:ext>
            </a:extLst>
          </p:cNvPr>
          <p:cNvSpPr/>
          <p:nvPr/>
        </p:nvSpPr>
        <p:spPr>
          <a:xfrm>
            <a:off x="7217452" y="5851516"/>
            <a:ext cx="1015001" cy="73741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</a:t>
            </a:r>
            <a:r>
              <a:rPr lang="fr-CA" baseline="-25000" dirty="0"/>
              <a:t>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47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 dirty="0">
                <a:solidFill>
                  <a:srgbClr val="191B0E"/>
                </a:solidFill>
                <a:latin typeface="Franklin Gothic Book"/>
              </a:rPr>
              <a:t>Plan de </a:t>
            </a:r>
            <a:r>
              <a:rPr lang="en-US" sz="4400" b="0" strike="noStrike" spc="-1" dirty="0" err="1">
                <a:solidFill>
                  <a:srgbClr val="191B0E"/>
                </a:solidFill>
                <a:latin typeface="Franklin Gothic Book"/>
              </a:rPr>
              <a:t>présentation</a:t>
            </a: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Évolution de systèmes quantiques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par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E65E-EE1D-974D-FB56-1D80084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8795C99-BF5A-098D-BE6C-20312BCC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3564279-2DE1-0514-E2EA-D5AFE5F7C370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90522-3591-E174-94F7-B6B06C47B052}"/>
              </a:ext>
            </a:extLst>
          </p:cNvPr>
          <p:cNvSpPr/>
          <p:nvPr/>
        </p:nvSpPr>
        <p:spPr>
          <a:xfrm>
            <a:off x="1108767" y="3748341"/>
            <a:ext cx="3116829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Estimator.run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03C05-45C6-087D-2C53-D91A551DBCA3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F57EB678-3955-2D3F-780D-0A399947F46D}"/>
              </a:ext>
            </a:extLst>
          </p:cNvPr>
          <p:cNvSpPr/>
          <p:nvPr/>
        </p:nvSpPr>
        <p:spPr>
          <a:xfrm flipH="1">
            <a:off x="1108767" y="2609317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temps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0EDC0-9ECC-6F55-F4C3-57A22C93B4A0}"/>
              </a:ext>
            </a:extLst>
          </p:cNvPr>
          <p:cNvSpPr/>
          <p:nvPr/>
        </p:nvSpPr>
        <p:spPr>
          <a:xfrm>
            <a:off x="1723280" y="3179856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Trotter_circuit_per_time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47B78DE-D350-1727-04C7-00C9743B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7" y="4431487"/>
            <a:ext cx="1476375" cy="3905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8A0EAE1-2BE3-BC4A-4550-95EEFA2E58DA}"/>
              </a:ext>
            </a:extLst>
          </p:cNvPr>
          <p:cNvSpPr txBox="1"/>
          <p:nvPr/>
        </p:nvSpPr>
        <p:spPr>
          <a:xfrm>
            <a:off x="2667181" y="4413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: valeur moyenne des observables pour chaque temps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051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F805-5642-3471-7C3E-1E72A887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16841BA5-E723-BDF3-C73E-6C29397F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90AA6AD-6682-0C04-AB21-1FB44E42225C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Approximation de l’évolution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FBF02A-90F7-DF5C-4262-CB0647CF1B25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Trotter_evolution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68E44C6D-0B1F-34B0-C33F-A837FBA28F3E}"/>
              </a:ext>
            </a:extLst>
          </p:cNvPr>
          <p:cNvSpPr/>
          <p:nvPr/>
        </p:nvSpPr>
        <p:spPr>
          <a:xfrm flipH="1">
            <a:off x="1108767" y="3081267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temps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CF6EE7-2E3D-BAA5-E18E-0B17FAEA3A97}"/>
              </a:ext>
            </a:extLst>
          </p:cNvPr>
          <p:cNvSpPr txBox="1"/>
          <p:nvPr/>
        </p:nvSpPr>
        <p:spPr>
          <a:xfrm>
            <a:off x="1108767" y="26652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Circuit initial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DCCB08-8B13-07B8-4B16-23CB2DD7AEC5}"/>
              </a:ext>
            </a:extLst>
          </p:cNvPr>
          <p:cNvSpPr/>
          <p:nvPr/>
        </p:nvSpPr>
        <p:spPr>
          <a:xfrm>
            <a:off x="1723280" y="3641974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Trotter_circuit_per_time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E61545-EBF4-7D8A-E502-CADC10375828}"/>
              </a:ext>
            </a:extLst>
          </p:cNvPr>
          <p:cNvSpPr/>
          <p:nvPr/>
        </p:nvSpPr>
        <p:spPr>
          <a:xfrm>
            <a:off x="2300136" y="4762590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Trotter_step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30" name="Flèche : gauche 29">
            <a:extLst>
              <a:ext uri="{FF2B5EF4-FFF2-40B4-BE49-F238E27FC236}">
                <a16:creationId xmlns:a16="http://schemas.microsoft.com/office/drawing/2014/main" id="{4FDDB753-588F-C950-8F09-80D1519F7A3C}"/>
              </a:ext>
            </a:extLst>
          </p:cNvPr>
          <p:cNvSpPr/>
          <p:nvPr/>
        </p:nvSpPr>
        <p:spPr>
          <a:xfrm flipH="1">
            <a:off x="1723280" y="4205015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Répéter </a:t>
            </a:r>
            <a:r>
              <a:rPr lang="fr-CA" dirty="0" err="1"/>
              <a:t>num_trotter_steps</a:t>
            </a:r>
            <a:r>
              <a:rPr lang="fr-CA" dirty="0"/>
              <a:t> fois</a:t>
            </a:r>
            <a:endParaRPr lang="en-CA" dirty="0"/>
          </a:p>
        </p:txBody>
      </p:sp>
      <p:sp>
        <p:nvSpPr>
          <p:cNvPr id="31" name="Flèche : gauche 30">
            <a:extLst>
              <a:ext uri="{FF2B5EF4-FFF2-40B4-BE49-F238E27FC236}">
                <a16:creationId xmlns:a16="http://schemas.microsoft.com/office/drawing/2014/main" id="{F98971B1-DF39-BDA9-3DC1-B12BB77442C2}"/>
              </a:ext>
            </a:extLst>
          </p:cNvPr>
          <p:cNvSpPr/>
          <p:nvPr/>
        </p:nvSpPr>
        <p:spPr>
          <a:xfrm flipH="1">
            <a:off x="2294128" y="5320165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chaque h</a:t>
            </a:r>
            <a:r>
              <a:rPr lang="fr-CA" baseline="-25000" dirty="0"/>
              <a:t>i</a:t>
            </a:r>
            <a:r>
              <a:rPr lang="fr-CA" dirty="0"/>
              <a:t> et P</a:t>
            </a:r>
            <a:r>
              <a:rPr lang="fr-CA" baseline="-25000" dirty="0"/>
              <a:t>i</a:t>
            </a:r>
            <a:endParaRPr lang="en-CA" baseline="-2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A83D37-A863-5401-5A9F-B546B1E50754}"/>
              </a:ext>
            </a:extLst>
          </p:cNvPr>
          <p:cNvSpPr/>
          <p:nvPr/>
        </p:nvSpPr>
        <p:spPr>
          <a:xfrm>
            <a:off x="2951353" y="5891212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Single_pauli_circuit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8A2D44C-635E-412E-7BA7-8A650AF0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97" y="6035265"/>
            <a:ext cx="24384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C469EDE-398F-F4B6-8199-D343FA76132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de syst</a:t>
            </a:r>
            <a:r>
              <a:rPr lang="fr-CA" sz="2000" spc="-1" dirty="0">
                <a:latin typeface="Franklin Gothic Book"/>
              </a:rPr>
              <a:t>èmes quantiques</a:t>
            </a:r>
            <a:endParaRPr lang="fr-CA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exacte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 err="1">
                <a:latin typeface="Franklin Gothic Book"/>
              </a:rPr>
              <a:t>Survol</a:t>
            </a:r>
            <a:r>
              <a:rPr lang="en-US" sz="2000" spc="-1" dirty="0">
                <a:latin typeface="Franklin Gothic Book"/>
              </a:rPr>
              <a:t> de </a:t>
            </a:r>
            <a:r>
              <a:rPr lang="en-US" sz="2000" spc="-1" dirty="0" err="1">
                <a:latin typeface="Franklin Gothic Book"/>
              </a:rPr>
              <a:t>l’algorithme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Difficultés rencontrées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11BD-47F1-7599-56A8-C101E0F96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285AEA07-FAB6-6E19-9382-40CA1385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76EA16C5-682B-5F96-2533-94850B286D0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Hamiltonien avec constante de couplage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Ne comprenait pas la constante de couplage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Représentation en chaînes de Pauli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Maxime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67855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A7E9-30E0-7C78-6BFA-7890B9DB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EE4BF4D6-44A1-3A53-2486-5E5231F2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113CE768-B972-45A3-932B-8C1DB48121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Beaucoup de concepts à se rappeler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Diviser concepts évolution exacte de évolution par </a:t>
            </a:r>
            <a:r>
              <a:rPr lang="fr-CA" sz="2000" b="0" i="1" strike="noStrike" spc="-1" dirty="0" err="1">
                <a:solidFill>
                  <a:srgbClr val="191B0E"/>
                </a:solidFill>
                <a:latin typeface="Franklin Gothic Book"/>
              </a:rPr>
              <a:t>trotterisation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Compréhension de la matière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Lecture, poser des questions, écouter les réponses aux questions des élèves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08995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3C951-AA0F-EA9B-6B5C-E481A1CD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3E7C5B17-3AEB-45CB-DD95-45C8D020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C55224C5-5542-C6DB-5C10-E58AE8E02C7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 err="1">
                <a:solidFill>
                  <a:srgbClr val="191B0E"/>
                </a:solidFill>
                <a:latin typeface="Franklin Gothic Book"/>
              </a:rPr>
              <a:t>Einsum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Documentation non intuitive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Exemple en ligne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Documentation, </a:t>
            </a:r>
            <a:r>
              <a:rPr lang="fr-CA" sz="2000" b="0" i="1" strike="noStrike" spc="-1" dirty="0" err="1">
                <a:solidFill>
                  <a:srgbClr val="191B0E"/>
                </a:solidFill>
                <a:latin typeface="Franklin Gothic Book"/>
              </a:rPr>
              <a:t>Videéo</a:t>
            </a: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 de vulgarisation, essai erreur, Maxime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0231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F6D1-CDDC-3342-35AF-528047FF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E7DAD20-B068-4FFA-8828-3DF382F8AA91}"/>
              </a:ext>
            </a:extLst>
          </p:cNvPr>
          <p:cNvSpPr/>
          <p:nvPr/>
        </p:nvSpPr>
        <p:spPr>
          <a:xfrm>
            <a:off x="4044126" y="2849016"/>
            <a:ext cx="2981325" cy="152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DD05D1-5340-6E04-749A-731E433BD9E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107776"/>
          </a:xfrm>
        </p:spPr>
        <p:txBody>
          <a:bodyPr/>
          <a:lstStyle/>
          <a:p>
            <a:r>
              <a:rPr lang="fr-CA" sz="3200" dirty="0"/>
              <a:t>On veut simuler l’évolution d’un système quantique en fonction du temps. </a:t>
            </a:r>
          </a:p>
          <a:p>
            <a:endParaRPr lang="fr-CA" sz="3200" dirty="0"/>
          </a:p>
          <a:p>
            <a:endParaRPr lang="fr-CA" sz="3200" dirty="0"/>
          </a:p>
          <a:p>
            <a:endParaRPr lang="fr-CA" sz="3200" dirty="0"/>
          </a:p>
          <a:p>
            <a:endParaRPr lang="fr-CA" sz="3200" dirty="0"/>
          </a:p>
          <a:p>
            <a:endParaRPr lang="fr-CA" sz="3200" dirty="0"/>
          </a:p>
          <a:p>
            <a:endParaRPr lang="fr-CA" sz="3200" dirty="0"/>
          </a:p>
          <a:p>
            <a:r>
              <a:rPr lang="fr-CA" sz="3200" dirty="0"/>
              <a:t>- Simuler par évolution exacte</a:t>
            </a:r>
          </a:p>
          <a:p>
            <a:endParaRPr lang="fr-CA" sz="3200" dirty="0"/>
          </a:p>
          <a:p>
            <a:r>
              <a:rPr lang="fr-CA" sz="3200" dirty="0"/>
              <a:t>- Simuler par évolution par </a:t>
            </a:r>
            <a:r>
              <a:rPr lang="fr-CA" sz="3200" dirty="0" err="1"/>
              <a:t>trotterisation</a:t>
            </a:r>
            <a:endParaRPr lang="en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9BEB8EF6-3339-61A2-2093-E841FD1E0FE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d’un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système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312B3C1-75FF-E537-A99B-59112746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126" y="3587357"/>
            <a:ext cx="2981325" cy="7905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3742CF-E73D-799C-346C-0B6EC4B4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126" y="2844407"/>
            <a:ext cx="2647950" cy="74295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8EA4569-0A23-697B-0E9F-365EDDB07CD6}"/>
              </a:ext>
            </a:extLst>
          </p:cNvPr>
          <p:cNvSpPr txBox="1"/>
          <p:nvPr/>
        </p:nvSpPr>
        <p:spPr>
          <a:xfrm>
            <a:off x="1371600" y="286726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Équation de </a:t>
            </a:r>
            <a:r>
              <a:rPr lang="fr-CA" dirty="0" err="1"/>
              <a:t>Shrödinger</a:t>
            </a:r>
            <a:r>
              <a:rPr lang="fr-CA" dirty="0"/>
              <a:t>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87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2607-4333-173F-7775-BF54742B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70F83C6C-DC32-32F6-2856-7D015511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9CB4F6B-D89D-B8ED-D5B7-C2A99FC01274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Évolution de systèmes quantiques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Évolution exacte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Évolution par </a:t>
            </a:r>
            <a:r>
              <a:rPr lang="fr-CA" sz="2000" spc="-1" dirty="0" err="1">
                <a:latin typeface="Franklin Gothic Book"/>
              </a:rPr>
              <a:t>trotterisation</a:t>
            </a:r>
            <a:endParaRPr lang="fr-CA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Sur</a:t>
            </a:r>
            <a:r>
              <a:rPr lang="fr-CA" sz="2000" spc="-1" dirty="0">
                <a:latin typeface="Franklin Gothic Book"/>
              </a:rPr>
              <a:t>vol de l’algorithme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70325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F005-ECDE-715C-AB4A-6E27C337F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A028ED3-ECA8-1CB3-A24A-77BEEB41EDB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5"/>
            <a:ext cx="9600840" cy="1214202"/>
          </a:xfrm>
        </p:spPr>
        <p:txBody>
          <a:bodyPr/>
          <a:lstStyle/>
          <a:p>
            <a:r>
              <a:rPr lang="fr-FR" sz="3200" dirty="0"/>
              <a:t>Dans la base propre du Hamiltonien, les états propres évoluent indépendamment.</a:t>
            </a:r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DD04CAFE-8C35-EEF3-EAC7-6FA6A6819CC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98887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7935-917A-3601-5BFC-D08664EE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0CCF6A2-5EB6-C972-9418-ABC6D886675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5"/>
            <a:ext cx="9600840" cy="1214202"/>
          </a:xfrm>
        </p:spPr>
        <p:txBody>
          <a:bodyPr/>
          <a:lstStyle/>
          <a:p>
            <a:r>
              <a:rPr lang="fr-FR" sz="3200" dirty="0"/>
              <a:t>Dans la base propre du Hamiltonien, les états propres évoluent indépendamment.</a:t>
            </a:r>
            <a:endParaRPr lang="fr-CA" sz="32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58A16DA1-A5A4-302E-5B86-95C4E0FE2075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617B8F6B-850E-14C6-D1C3-7AE8F189987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2684330"/>
            <a:ext cx="9600840" cy="3047875"/>
          </a:xfrm>
        </p:spPr>
        <p:txBody>
          <a:bodyPr/>
          <a:lstStyle/>
          <a:p>
            <a:r>
              <a:rPr lang="fr-FR" sz="3200" dirty="0"/>
              <a:t>- Trouver un opérateur d’évolution dans la base des états propres du Hamiltonien.</a:t>
            </a:r>
          </a:p>
          <a:p>
            <a:endParaRPr lang="fr-FR" sz="3200" dirty="0"/>
          </a:p>
          <a:p>
            <a:r>
              <a:rPr lang="fr-FR" sz="3200" dirty="0"/>
              <a:t>- Calculer les valeurs moyennes du système dans la base computationnelle.</a:t>
            </a:r>
            <a:endParaRPr lang="fr-CA" sz="3200" dirty="0"/>
          </a:p>
        </p:txBody>
      </p:sp>
    </p:spTree>
    <p:extLst>
      <p:ext uri="{BB962C8B-B14F-4D97-AF65-F5344CB8AC3E}">
        <p14:creationId xmlns:p14="http://schemas.microsoft.com/office/powerpoint/2010/main" val="20961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F82D-0DDC-69C7-F854-D73C1EBA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5C963F1-BC21-DE52-6643-8C4B4788DCC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5"/>
            <a:ext cx="9600840" cy="1872962"/>
          </a:xfrm>
        </p:spPr>
        <p:txBody>
          <a:bodyPr/>
          <a:lstStyle/>
          <a:p>
            <a:r>
              <a:rPr lang="fr-FR" sz="2400" dirty="0"/>
              <a:t>Vecteur d’état initial (base computationnelle)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4B22DE5B-7963-A2D9-B135-EEC4FC0A7C8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BBEA7E2-2D95-6142-EBFE-0D168A3F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7648"/>
            <a:ext cx="42862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5AFC7-FBB2-64BD-DCD4-CDA81979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FF8DD63-3B9B-C701-95D1-A38D43A9E0F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155467"/>
          </a:xfrm>
        </p:spPr>
        <p:txBody>
          <a:bodyPr/>
          <a:lstStyle/>
          <a:p>
            <a:r>
              <a:rPr lang="fr-FR" sz="2400" dirty="0"/>
              <a:t>Vecteur d’état initial (base computationnelle)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Vecteur d’état initial (base propre de l’Hamiltonien)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DDF880FC-3C0B-5F58-9B1C-40E763AF59D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Évolution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exacte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3E99847-518B-FEF3-61C1-F929645A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7648"/>
            <a:ext cx="4286250" cy="619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05B005-B82D-278E-336B-95A19422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99693"/>
            <a:ext cx="18097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3100</TotalTime>
  <Words>950</Words>
  <Application>Microsoft Office PowerPoint</Application>
  <PresentationFormat>Grand écran</PresentationFormat>
  <Paragraphs>246</Paragraphs>
  <Slides>35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Calibri</vt:lpstr>
      <vt:lpstr>Franklin Gothic Book</vt:lpstr>
      <vt:lpstr>SFRM1095</vt:lpstr>
      <vt:lpstr>Symbol</vt:lpstr>
      <vt:lpstr>Times New Roman</vt:lpstr>
      <vt:lpstr>Wingdings</vt:lpstr>
      <vt:lpstr>Office Theme</vt:lpstr>
      <vt:lpstr>Office Theme</vt:lpstr>
      <vt:lpstr>Évolution d’un système quantique</vt:lpstr>
      <vt:lpstr>Plan de présentation</vt:lpstr>
      <vt:lpstr>Plan de présentation</vt:lpstr>
      <vt:lpstr>Présentation PowerPoint</vt:lpstr>
      <vt:lpstr>Plan de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 de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 de présentation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Plan de présentation</vt:lpstr>
      <vt:lpstr>Difficultés rencontrées</vt:lpstr>
      <vt:lpstr>Difficultés rencontrées</vt:lpstr>
      <vt:lpstr>Difficultés rencontrées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Grover</dc:title>
  <dc:subject/>
  <dc:creator>christopher sicotte</dc:creator>
  <dc:description/>
  <cp:lastModifiedBy>christopher sicotte</cp:lastModifiedBy>
  <cp:revision>55</cp:revision>
  <dcterms:created xsi:type="dcterms:W3CDTF">2024-01-25T13:53:13Z</dcterms:created>
  <dcterms:modified xsi:type="dcterms:W3CDTF">2024-04-12T01:16:08Z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Grand écran</vt:lpwstr>
  </property>
  <property fmtid="{D5CDD505-2E9C-101B-9397-08002B2CF9AE}" pid="4" name="Slides">
    <vt:i4>14</vt:i4>
  </property>
</Properties>
</file>